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48FEDD9-6827-4EC4-A5C8-116BE27474E1}"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DDB3B640-D69E-4FE0-ADC8-4C043D2894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FEDD9-6827-4EC4-A5C8-116BE27474E1}"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B640-D69E-4FE0-ADC8-4C043D2894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FEDD9-6827-4EC4-A5C8-116BE27474E1}"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B640-D69E-4FE0-ADC8-4C043D2894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48FEDD9-6827-4EC4-A5C8-116BE27474E1}"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B640-D69E-4FE0-ADC8-4C043D2894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48FEDD9-6827-4EC4-A5C8-116BE27474E1}"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3B640-D69E-4FE0-ADC8-4C043D2894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8FEDD9-6827-4EC4-A5C8-116BE27474E1}"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3B640-D69E-4FE0-ADC8-4C043D28940D}"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48FEDD9-6827-4EC4-A5C8-116BE27474E1}" type="datetimeFigureOut">
              <a:rPr lang="en-US" smtClean="0"/>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3B640-D69E-4FE0-ADC8-4C043D28940D}"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F48FEDD9-6827-4EC4-A5C8-116BE27474E1}" type="datetimeFigureOut">
              <a:rPr lang="en-US" smtClean="0"/>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3B640-D69E-4FE0-ADC8-4C043D2894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48FEDD9-6827-4EC4-A5C8-116BE27474E1}" type="datetimeFigureOut">
              <a:rPr lang="en-US" smtClean="0"/>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3B640-D69E-4FE0-ADC8-4C043D2894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8FEDD9-6827-4EC4-A5C8-116BE27474E1}"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3B640-D69E-4FE0-ADC8-4C043D28940D}"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48FEDD9-6827-4EC4-A5C8-116BE27474E1}"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3B640-D69E-4FE0-ADC8-4C043D28940D}"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F48FEDD9-6827-4EC4-A5C8-116BE27474E1}" type="datetimeFigureOut">
              <a:rPr lang="en-US" smtClean="0"/>
              <a:t>7/31/2013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DDB3B640-D69E-4FE0-ADC8-4C043D28940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676400"/>
            <a:ext cx="4038600" cy="2057400"/>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The </a:t>
            </a:r>
            <a:r>
              <a:rPr lang="en-US" dirty="0"/>
              <a:t>Gods, Religion, Hieroglyphs, and the Importance of </a:t>
            </a:r>
            <a:r>
              <a:rPr lang="en-US" dirty="0" err="1"/>
              <a:t>Maat</a:t>
            </a:r>
            <a:r>
              <a:rPr lang="en-US" dirty="0"/>
              <a:t>.</a:t>
            </a:r>
            <a:br>
              <a:rPr lang="en-US" dirty="0"/>
            </a:br>
            <a:endParaRPr lang="en-US" dirty="0"/>
          </a:p>
        </p:txBody>
      </p:sp>
      <p:sp>
        <p:nvSpPr>
          <p:cNvPr id="3" name="Subtitle 2"/>
          <p:cNvSpPr>
            <a:spLocks noGrp="1"/>
          </p:cNvSpPr>
          <p:nvPr>
            <p:ph type="subTitle" idx="1"/>
          </p:nvPr>
        </p:nvSpPr>
        <p:spPr/>
        <p:txBody>
          <a:bodyPr>
            <a:normAutofit fontScale="62500" lnSpcReduction="20000"/>
          </a:bodyPr>
          <a:lstStyle/>
          <a:p>
            <a:endParaRPr lang="en-US" dirty="0" smtClean="0"/>
          </a:p>
          <a:p>
            <a:r>
              <a:rPr lang="en-US" dirty="0" smtClean="0"/>
              <a:t>A Brief Overview of Egyptian Theology</a:t>
            </a:r>
          </a:p>
          <a:p>
            <a:endParaRPr lang="en-US" dirty="0"/>
          </a:p>
          <a:p>
            <a:endParaRPr lang="en-US" dirty="0" smtClean="0"/>
          </a:p>
          <a:p>
            <a:endParaRPr lang="en-US" dirty="0"/>
          </a:p>
          <a:p>
            <a:r>
              <a:rPr lang="en-US" sz="2100" dirty="0" smtClean="0"/>
              <a:t>Mark </a:t>
            </a:r>
            <a:r>
              <a:rPr lang="en-US" sz="2100" dirty="0" err="1" smtClean="0"/>
              <a:t>Dilon</a:t>
            </a:r>
            <a:r>
              <a:rPr lang="en-US" sz="2300" dirty="0" err="1" smtClean="0">
                <a:latin typeface="Times New Roman"/>
                <a:cs typeface="Times New Roman"/>
              </a:rPr>
              <a:t>é</a:t>
            </a:r>
            <a:endParaRPr lang="en-US" sz="2300" dirty="0" smtClean="0">
              <a:latin typeface="Times New Roman"/>
              <a:cs typeface="Times New Roman"/>
            </a:endParaRPr>
          </a:p>
          <a:p>
            <a:r>
              <a:rPr lang="en-US" sz="2300" dirty="0" smtClean="0">
                <a:latin typeface="Times New Roman"/>
                <a:cs typeface="Times New Roman"/>
              </a:rPr>
              <a:t>Mount St. Michael Academy</a:t>
            </a:r>
            <a:endParaRPr lang="en-US" sz="2300"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43000"/>
            <a:ext cx="4441372" cy="3331029"/>
          </a:xfrm>
          <a:prstGeom prst="rect">
            <a:avLst/>
          </a:prstGeom>
        </p:spPr>
      </p:pic>
    </p:spTree>
    <p:extLst>
      <p:ext uri="{BB962C8B-B14F-4D97-AF65-F5344CB8AC3E}">
        <p14:creationId xmlns:p14="http://schemas.microsoft.com/office/powerpoint/2010/main" val="1139715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gods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Ancient Egyptians relied on the gods, for their well being and for the preservation of order in their world.</a:t>
            </a:r>
          </a:p>
          <a:p>
            <a:endParaRPr lang="en-US" dirty="0" smtClean="0"/>
          </a:p>
          <a:p>
            <a:r>
              <a:rPr lang="en-US" dirty="0" smtClean="0"/>
              <a:t>The Egyptians had a polytheistic religious system.</a:t>
            </a:r>
          </a:p>
          <a:p>
            <a:endParaRPr lang="en-US" dirty="0"/>
          </a:p>
          <a:p>
            <a:r>
              <a:rPr lang="en-US" dirty="0" smtClean="0"/>
              <a:t>PTAH speaks the word of creation (HIEROGLYPHS) and is thus the main creator of all that is.</a:t>
            </a:r>
          </a:p>
          <a:p>
            <a:endParaRPr lang="en-US" dirty="0"/>
          </a:p>
          <a:p>
            <a:r>
              <a:rPr lang="en-US" dirty="0" smtClean="0"/>
              <a:t>Many people in the modern day believe that each was completely autonomous and worked only in a specific realm for instance. Re is the sun god, and Osiris is the god of the underworld.  However each of the Gods was not autonomous rather the gods themselves are abstract and multiple.</a:t>
            </a:r>
            <a:endParaRPr lang="en-US" dirty="0"/>
          </a:p>
          <a:p>
            <a:endParaRPr lang="en-US" dirty="0"/>
          </a:p>
        </p:txBody>
      </p:sp>
    </p:spTree>
    <p:extLst>
      <p:ext uri="{BB962C8B-B14F-4D97-AF65-F5344CB8AC3E}">
        <p14:creationId xmlns:p14="http://schemas.microsoft.com/office/powerpoint/2010/main" val="1851834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Gods as Abstract beings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While each of the many gods was often associated with a specific animal representation, and a specific domain (job) they are in fact all representations of the main god of creation (</a:t>
            </a:r>
            <a:r>
              <a:rPr lang="en-US" dirty="0" err="1" smtClean="0"/>
              <a:t>Ptah</a:t>
            </a:r>
            <a:r>
              <a:rPr lang="en-US" dirty="0" smtClean="0"/>
              <a:t>).</a:t>
            </a:r>
          </a:p>
          <a:p>
            <a:endParaRPr lang="en-US" dirty="0"/>
          </a:p>
          <a:p>
            <a:r>
              <a:rPr lang="en-US" dirty="0" smtClean="0"/>
              <a:t>Often different cities in Egypt would have a specific god which they showed particular homage to, almost like a patron god, in this case that god could in a sense be the ultimate representation of the Creator god in that place.  </a:t>
            </a:r>
          </a:p>
          <a:p>
            <a:endParaRPr lang="en-US" dirty="0"/>
          </a:p>
          <a:p>
            <a:r>
              <a:rPr lang="en-US" dirty="0" smtClean="0"/>
              <a:t>Example: At Heliopolis = </a:t>
            </a:r>
            <a:r>
              <a:rPr lang="en-US" dirty="0" err="1" smtClean="0"/>
              <a:t>Atum</a:t>
            </a:r>
            <a:r>
              <a:rPr lang="en-US" dirty="0" smtClean="0"/>
              <a:t> Re (the Sun god) is the Chief god.</a:t>
            </a:r>
          </a:p>
          <a:p>
            <a:r>
              <a:rPr lang="en-US" dirty="0" smtClean="0"/>
              <a:t>But at </a:t>
            </a:r>
            <a:r>
              <a:rPr lang="en-US" dirty="0" err="1" smtClean="0"/>
              <a:t>Hermopolis</a:t>
            </a:r>
            <a:r>
              <a:rPr lang="en-US" dirty="0"/>
              <a:t> </a:t>
            </a:r>
            <a:r>
              <a:rPr lang="en-US" dirty="0" smtClean="0"/>
              <a:t>= Thoth is the chief god (although in other places Thoth was the god of writing and scribes ) in the city of </a:t>
            </a:r>
            <a:r>
              <a:rPr lang="en-US" dirty="0" err="1" smtClean="0"/>
              <a:t>Hermopolis</a:t>
            </a:r>
            <a:r>
              <a:rPr lang="en-US" dirty="0" smtClean="0"/>
              <a:t> he is promoted in a sense to the chief god.  This is a Henotheistic view of the Gods.</a:t>
            </a:r>
            <a:endParaRPr lang="en-US" dirty="0"/>
          </a:p>
        </p:txBody>
      </p:sp>
      <p:pic>
        <p:nvPicPr>
          <p:cNvPr id="3074" name="Picture 2" descr="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279" y="4667250"/>
            <a:ext cx="150495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4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mean by henotheistic polytheism.</a:t>
            </a:r>
            <a:endParaRPr lang="en-US" dirty="0"/>
          </a:p>
        </p:txBody>
      </p:sp>
      <p:sp>
        <p:nvSpPr>
          <p:cNvPr id="3" name="Content Placeholder 2"/>
          <p:cNvSpPr>
            <a:spLocks noGrp="1"/>
          </p:cNvSpPr>
          <p:nvPr>
            <p:ph idx="1"/>
          </p:nvPr>
        </p:nvSpPr>
        <p:spPr/>
        <p:txBody>
          <a:bodyPr/>
          <a:lstStyle/>
          <a:p>
            <a:r>
              <a:rPr lang="en-US" dirty="0" smtClean="0"/>
              <a:t>Polytheism: Belief in many gods/</a:t>
            </a:r>
          </a:p>
          <a:p>
            <a:endParaRPr lang="en-US" dirty="0" smtClean="0"/>
          </a:p>
          <a:p>
            <a:r>
              <a:rPr lang="en-US" dirty="0" smtClean="0"/>
              <a:t>Henotheism:  Any god can be exalted to the rank of creator god, in the city which is dedicated to them, because all the gods are abstract representations of the one creator god, and in a sense one in being with him, but simply a different representation.</a:t>
            </a:r>
            <a:endParaRPr lang="en-US" dirty="0"/>
          </a:p>
        </p:txBody>
      </p:sp>
    </p:spTree>
    <p:extLst>
      <p:ext uri="{BB962C8B-B14F-4D97-AF65-F5344CB8AC3E}">
        <p14:creationId xmlns:p14="http://schemas.microsoft.com/office/powerpoint/2010/main" val="387680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Pharoas</a:t>
            </a:r>
            <a:r>
              <a:rPr lang="en-US" dirty="0" smtClean="0"/>
              <a:t> and the gods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pharoas</a:t>
            </a:r>
            <a:r>
              <a:rPr lang="en-US" dirty="0" smtClean="0"/>
              <a:t> are seen as divine particularly in death, where they unite with Osiris the god of the underworld in maintaining the order of the universe by helping the sun to rise each day.</a:t>
            </a:r>
          </a:p>
          <a:p>
            <a:endParaRPr lang="en-US" dirty="0" smtClean="0"/>
          </a:p>
          <a:p>
            <a:r>
              <a:rPr lang="en-US" dirty="0" smtClean="0"/>
              <a:t>In the same way the Sun (Re) and Osiris are united each night as the sun travels.</a:t>
            </a:r>
          </a:p>
          <a:p>
            <a:r>
              <a:rPr lang="en-US" dirty="0" smtClean="0"/>
              <a:t>In this nightly journey of the sun through the underworld,  Re is the soul and Osiris is the corpse.  They are united and this allows the sun to rise each morning.  In essence the soul and body are    resurrected in the form of the rising of the sun each morning.</a:t>
            </a:r>
            <a:endParaRPr lang="en-US" dirty="0"/>
          </a:p>
        </p:txBody>
      </p:sp>
      <p:pic>
        <p:nvPicPr>
          <p:cNvPr id="4098" name="Picture 2" descr="Osi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957534"/>
            <a:ext cx="913297" cy="188958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ancientegypt.co.uk/gods/explore/images/rahor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924878"/>
            <a:ext cx="1066800" cy="1911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14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Hieroglyphs</a:t>
            </a:r>
            <a:endParaRPr lang="en-US" dirty="0"/>
          </a:p>
        </p:txBody>
      </p:sp>
      <p:sp>
        <p:nvSpPr>
          <p:cNvPr id="3" name="Content Placeholder 2"/>
          <p:cNvSpPr>
            <a:spLocks noGrp="1"/>
          </p:cNvSpPr>
          <p:nvPr>
            <p:ph idx="1"/>
          </p:nvPr>
        </p:nvSpPr>
        <p:spPr/>
        <p:txBody>
          <a:bodyPr>
            <a:normAutofit lnSpcReduction="10000"/>
          </a:bodyPr>
          <a:lstStyle/>
          <a:p>
            <a:r>
              <a:rPr lang="en-US" dirty="0" smtClean="0"/>
              <a:t>Hieroglyphs are literally the words the gods.</a:t>
            </a:r>
          </a:p>
          <a:p>
            <a:endParaRPr lang="en-US" dirty="0"/>
          </a:p>
          <a:p>
            <a:r>
              <a:rPr lang="en-US" dirty="0" smtClean="0"/>
              <a:t>In the Egyptian creation narrative the creator god (</a:t>
            </a:r>
            <a:r>
              <a:rPr lang="en-US" dirty="0" err="1" smtClean="0"/>
              <a:t>Ptah</a:t>
            </a:r>
            <a:r>
              <a:rPr lang="en-US" dirty="0" smtClean="0"/>
              <a:t>) speaks the words of creation, and the world and all that is in it is created by him.</a:t>
            </a:r>
          </a:p>
          <a:p>
            <a:endParaRPr lang="en-US" dirty="0"/>
          </a:p>
          <a:p>
            <a:r>
              <a:rPr lang="en-US" dirty="0" smtClean="0"/>
              <a:t>This makes hieroglyphs sacred to the Egyptians this also means that words are powerful and have divine origins.</a:t>
            </a:r>
          </a:p>
          <a:p>
            <a:endParaRPr lang="en-US" dirty="0"/>
          </a:p>
          <a:p>
            <a:r>
              <a:rPr lang="en-US" dirty="0" smtClean="0"/>
              <a:t>The Hieroglyph for god is NECTHER - it is represented by an inanimate “flag” in hieroglyphs.</a:t>
            </a:r>
          </a:p>
        </p:txBody>
      </p:sp>
      <p:pic>
        <p:nvPicPr>
          <p:cNvPr id="2050" name="Picture 2" descr="http://www.ancientegypt.co.uk/gods/explore/images/thothgre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52400"/>
            <a:ext cx="1143000" cy="204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59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cientegypt.co.uk/gods/explore/images/maa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2657"/>
            <a:ext cx="2362200" cy="30035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err="1" smtClean="0"/>
              <a:t>Maat</a:t>
            </a:r>
            <a:endParaRPr lang="en-US" dirty="0"/>
          </a:p>
        </p:txBody>
      </p:sp>
      <p:sp>
        <p:nvSpPr>
          <p:cNvPr id="3" name="Content Placeholder 2"/>
          <p:cNvSpPr>
            <a:spLocks noGrp="1"/>
          </p:cNvSpPr>
          <p:nvPr>
            <p:ph idx="1"/>
          </p:nvPr>
        </p:nvSpPr>
        <p:spPr/>
        <p:txBody>
          <a:bodyPr/>
          <a:lstStyle/>
          <a:p>
            <a:r>
              <a:rPr lang="en-US" dirty="0" err="1">
                <a:solidFill>
                  <a:srgbClr val="00B0F0"/>
                </a:solidFill>
              </a:rPr>
              <a:t>Maat</a:t>
            </a:r>
            <a:r>
              <a:rPr lang="en-US" dirty="0">
                <a:solidFill>
                  <a:srgbClr val="00B0F0"/>
                </a:solidFill>
              </a:rPr>
              <a:t> </a:t>
            </a:r>
            <a:r>
              <a:rPr lang="en-US" dirty="0" smtClean="0">
                <a:solidFill>
                  <a:srgbClr val="00B0F0"/>
                </a:solidFill>
              </a:rPr>
              <a:t>is </a:t>
            </a:r>
            <a:r>
              <a:rPr lang="en-US" dirty="0">
                <a:solidFill>
                  <a:srgbClr val="00B0F0"/>
                </a:solidFill>
              </a:rPr>
              <a:t>the goddess of Justice and law.</a:t>
            </a:r>
          </a:p>
          <a:p>
            <a:endParaRPr lang="en-US" dirty="0" smtClean="0">
              <a:solidFill>
                <a:srgbClr val="00B0F0"/>
              </a:solidFill>
            </a:endParaRPr>
          </a:p>
          <a:p>
            <a:r>
              <a:rPr lang="en-US" dirty="0" err="1" smtClean="0">
                <a:solidFill>
                  <a:srgbClr val="00B0F0"/>
                </a:solidFill>
              </a:rPr>
              <a:t>Maat</a:t>
            </a:r>
            <a:r>
              <a:rPr lang="en-US" dirty="0" smtClean="0">
                <a:solidFill>
                  <a:srgbClr val="00B0F0"/>
                </a:solidFill>
              </a:rPr>
              <a:t> is also the principle of Order over Chaos.</a:t>
            </a:r>
          </a:p>
          <a:p>
            <a:endParaRPr lang="en-US" dirty="0"/>
          </a:p>
          <a:p>
            <a:r>
              <a:rPr lang="en-US" dirty="0" err="1">
                <a:solidFill>
                  <a:srgbClr val="00B0F0"/>
                </a:solidFill>
              </a:rPr>
              <a:t>Maat</a:t>
            </a:r>
            <a:r>
              <a:rPr lang="en-US" dirty="0">
                <a:solidFill>
                  <a:srgbClr val="00B0F0"/>
                </a:solidFill>
              </a:rPr>
              <a:t> is the force by which the universe is balanced and it is the triumph of order over chaos.</a:t>
            </a:r>
          </a:p>
          <a:p>
            <a:endParaRPr lang="en-US" dirty="0"/>
          </a:p>
          <a:p>
            <a:r>
              <a:rPr lang="en-US" dirty="0" smtClean="0">
                <a:solidFill>
                  <a:srgbClr val="00B0F0"/>
                </a:solidFill>
              </a:rPr>
              <a:t>Egyptians relied on the Gods to Maintain </a:t>
            </a:r>
            <a:r>
              <a:rPr lang="en-US" dirty="0" err="1" smtClean="0">
                <a:solidFill>
                  <a:srgbClr val="00B0F0"/>
                </a:solidFill>
              </a:rPr>
              <a:t>Maat</a:t>
            </a:r>
            <a:r>
              <a:rPr lang="en-US" dirty="0" smtClean="0">
                <a:solidFill>
                  <a:srgbClr val="00B0F0"/>
                </a:solidFill>
              </a:rPr>
              <a:t>.  But also believed in following virtues which would please the gods, thus the gods would maintain order.</a:t>
            </a:r>
          </a:p>
          <a:p>
            <a:endParaRPr lang="en-US" dirty="0"/>
          </a:p>
        </p:txBody>
      </p:sp>
    </p:spTree>
    <p:extLst>
      <p:ext uri="{BB962C8B-B14F-4D97-AF65-F5344CB8AC3E}">
        <p14:creationId xmlns:p14="http://schemas.microsoft.com/office/powerpoint/2010/main" val="2885999209"/>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103</TotalTime>
  <Words>600</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 Pop</vt:lpstr>
      <vt:lpstr>                                           The Gods, Religion, Hieroglyphs, and the Importance of Maat. </vt:lpstr>
      <vt:lpstr>The role of the gods</vt:lpstr>
      <vt:lpstr>The Gods as Abstract beings</vt:lpstr>
      <vt:lpstr>What do we mean by henotheistic polytheism.</vt:lpstr>
      <vt:lpstr>The Pharoas and the gods</vt:lpstr>
      <vt:lpstr>Hieroglyphs</vt:lpstr>
      <vt:lpstr>Maat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Gods, Religion, Hieroglyphs, and the Importance of Maat.</dc:title>
  <dc:creator>P C</dc:creator>
  <cp:lastModifiedBy>lkrenicki</cp:lastModifiedBy>
  <cp:revision>14</cp:revision>
  <dcterms:created xsi:type="dcterms:W3CDTF">2013-07-24T02:30:05Z</dcterms:created>
  <dcterms:modified xsi:type="dcterms:W3CDTF">2013-07-31T20:41:07Z</dcterms:modified>
</cp:coreProperties>
</file>